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28EF3-850C-4B45-A73C-E3CD6BC3122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E100CBF-612D-4B1C-9D85-A2D4A165CEFF}">
      <dgm:prSet phldrT="[Текст]"/>
      <dgm:spPr/>
      <dgm:t>
        <a:bodyPr/>
        <a:lstStyle/>
        <a:p>
          <a:r>
            <a:rPr lang="ru-RU" dirty="0" smtClean="0"/>
            <a:t>52</a:t>
          </a:r>
          <a:endParaRPr lang="ru-RU" dirty="0"/>
        </a:p>
      </dgm:t>
    </dgm:pt>
    <dgm:pt modelId="{0CC17376-4725-4C57-B0BD-F83EC59EE53E}" type="parTrans" cxnId="{C70A0380-1A20-4977-AED8-A56DC50684A4}">
      <dgm:prSet/>
      <dgm:spPr/>
      <dgm:t>
        <a:bodyPr/>
        <a:lstStyle/>
        <a:p>
          <a:endParaRPr lang="ru-RU"/>
        </a:p>
      </dgm:t>
    </dgm:pt>
    <dgm:pt modelId="{480EB31B-D2E8-43C3-AFD3-152E5F7EA825}" type="sibTrans" cxnId="{C70A0380-1A20-4977-AED8-A56DC50684A4}">
      <dgm:prSet/>
      <dgm:spPr/>
      <dgm:t>
        <a:bodyPr/>
        <a:lstStyle/>
        <a:p>
          <a:endParaRPr lang="ru-RU"/>
        </a:p>
      </dgm:t>
    </dgm:pt>
    <dgm:pt modelId="{9993721B-7250-4515-B24F-88CAD42D76E1}">
      <dgm:prSet phldrT="[Текст]"/>
      <dgm:spPr/>
      <dgm:t>
        <a:bodyPr/>
        <a:lstStyle/>
        <a:p>
          <a:r>
            <a:rPr lang="ru-RU" dirty="0" smtClean="0"/>
            <a:t>427 </a:t>
          </a:r>
          <a:endParaRPr lang="ru-RU" dirty="0"/>
        </a:p>
      </dgm:t>
    </dgm:pt>
    <dgm:pt modelId="{AB1E6BAA-C439-4599-9055-4D7153463721}" type="parTrans" cxnId="{C918CF0F-5769-4C7D-8282-5ACAD611DC4B}">
      <dgm:prSet/>
      <dgm:spPr/>
      <dgm:t>
        <a:bodyPr/>
        <a:lstStyle/>
        <a:p>
          <a:endParaRPr lang="ru-RU"/>
        </a:p>
      </dgm:t>
    </dgm:pt>
    <dgm:pt modelId="{0BD23D5D-438C-48AD-B2CA-6F41E0C835AE}" type="sibTrans" cxnId="{C918CF0F-5769-4C7D-8282-5ACAD611DC4B}">
      <dgm:prSet/>
      <dgm:spPr/>
      <dgm:t>
        <a:bodyPr/>
        <a:lstStyle/>
        <a:p>
          <a:endParaRPr lang="ru-RU"/>
        </a:p>
      </dgm:t>
    </dgm:pt>
    <dgm:pt modelId="{1F79D9D5-CBC0-408E-A69C-5F784133FD9B}" type="pres">
      <dgm:prSet presAssocID="{97628EF3-850C-4B45-A73C-E3CD6BC31223}" presName="compositeShape" presStyleCnt="0">
        <dgm:presLayoutVars>
          <dgm:chMax val="7"/>
          <dgm:dir/>
          <dgm:resizeHandles val="exact"/>
        </dgm:presLayoutVars>
      </dgm:prSet>
      <dgm:spPr/>
    </dgm:pt>
    <dgm:pt modelId="{0F043CB0-8FF5-48D3-9AC0-82588907F3A7}" type="pres">
      <dgm:prSet presAssocID="{97628EF3-850C-4B45-A73C-E3CD6BC31223}" presName="wedge1" presStyleLbl="node1" presStyleIdx="0" presStyleCnt="2"/>
      <dgm:spPr/>
      <dgm:t>
        <a:bodyPr/>
        <a:lstStyle/>
        <a:p>
          <a:endParaRPr lang="ru-RU"/>
        </a:p>
      </dgm:t>
    </dgm:pt>
    <dgm:pt modelId="{DBD109B7-2B37-452E-AAF8-8EBF36E7F0E4}" type="pres">
      <dgm:prSet presAssocID="{97628EF3-850C-4B45-A73C-E3CD6BC31223}" presName="dummy1a" presStyleCnt="0"/>
      <dgm:spPr/>
    </dgm:pt>
    <dgm:pt modelId="{DA799592-3B8D-4FF0-A07C-A0004A147C64}" type="pres">
      <dgm:prSet presAssocID="{97628EF3-850C-4B45-A73C-E3CD6BC31223}" presName="dummy1b" presStyleCnt="0"/>
      <dgm:spPr/>
    </dgm:pt>
    <dgm:pt modelId="{45A83560-D417-49E1-B5DF-CD0B02E10F5D}" type="pres">
      <dgm:prSet presAssocID="{97628EF3-850C-4B45-A73C-E3CD6BC31223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67E73-8C10-4779-B66C-048127E3046C}" type="pres">
      <dgm:prSet presAssocID="{97628EF3-850C-4B45-A73C-E3CD6BC31223}" presName="wedge2" presStyleLbl="node1" presStyleIdx="1" presStyleCnt="2"/>
      <dgm:spPr/>
      <dgm:t>
        <a:bodyPr/>
        <a:lstStyle/>
        <a:p>
          <a:endParaRPr lang="ru-RU"/>
        </a:p>
      </dgm:t>
    </dgm:pt>
    <dgm:pt modelId="{50487DA6-EBDA-433B-8D42-1FFA47329651}" type="pres">
      <dgm:prSet presAssocID="{97628EF3-850C-4B45-A73C-E3CD6BC31223}" presName="dummy2a" presStyleCnt="0"/>
      <dgm:spPr/>
    </dgm:pt>
    <dgm:pt modelId="{2FE00835-CEFA-427C-86E6-301536383F6E}" type="pres">
      <dgm:prSet presAssocID="{97628EF3-850C-4B45-A73C-E3CD6BC31223}" presName="dummy2b" presStyleCnt="0"/>
      <dgm:spPr/>
    </dgm:pt>
    <dgm:pt modelId="{E79F91B1-DCE3-45DF-BE92-57D360E0E419}" type="pres">
      <dgm:prSet presAssocID="{97628EF3-850C-4B45-A73C-E3CD6BC31223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2513E-023E-482E-A8CC-CCBF43153D74}" type="pres">
      <dgm:prSet presAssocID="{480EB31B-D2E8-43C3-AFD3-152E5F7EA825}" presName="arrowWedge1" presStyleLbl="fgSibTrans2D1" presStyleIdx="0" presStyleCnt="2"/>
      <dgm:spPr/>
    </dgm:pt>
    <dgm:pt modelId="{883BEDA7-EE75-4750-B2DC-E7BF2F134461}" type="pres">
      <dgm:prSet presAssocID="{0BD23D5D-438C-48AD-B2CA-6F41E0C835AE}" presName="arrowWedge2" presStyleLbl="fgSibTrans2D1" presStyleIdx="1" presStyleCnt="2"/>
      <dgm:spPr/>
    </dgm:pt>
  </dgm:ptLst>
  <dgm:cxnLst>
    <dgm:cxn modelId="{C918CF0F-5769-4C7D-8282-5ACAD611DC4B}" srcId="{97628EF3-850C-4B45-A73C-E3CD6BC31223}" destId="{9993721B-7250-4515-B24F-88CAD42D76E1}" srcOrd="1" destOrd="0" parTransId="{AB1E6BAA-C439-4599-9055-4D7153463721}" sibTransId="{0BD23D5D-438C-48AD-B2CA-6F41E0C835AE}"/>
    <dgm:cxn modelId="{65363FC6-7A27-4AF8-B695-836D5228BE6C}" type="presOf" srcId="{97628EF3-850C-4B45-A73C-E3CD6BC31223}" destId="{1F79D9D5-CBC0-408E-A69C-5F784133FD9B}" srcOrd="0" destOrd="0" presId="urn:microsoft.com/office/officeart/2005/8/layout/cycle8"/>
    <dgm:cxn modelId="{BA1F9B3C-FFE5-4899-AAAD-7C0198A0B92E}" type="presOf" srcId="{9993721B-7250-4515-B24F-88CAD42D76E1}" destId="{E79F91B1-DCE3-45DF-BE92-57D360E0E419}" srcOrd="1" destOrd="0" presId="urn:microsoft.com/office/officeart/2005/8/layout/cycle8"/>
    <dgm:cxn modelId="{9011DCBA-2CCF-4A19-B7D6-642308155727}" type="presOf" srcId="{2E100CBF-612D-4B1C-9D85-A2D4A165CEFF}" destId="{0F043CB0-8FF5-48D3-9AC0-82588907F3A7}" srcOrd="0" destOrd="0" presId="urn:microsoft.com/office/officeart/2005/8/layout/cycle8"/>
    <dgm:cxn modelId="{E0869648-8D3A-4D6A-A2FE-55B9C5464BFB}" type="presOf" srcId="{9993721B-7250-4515-B24F-88CAD42D76E1}" destId="{88367E73-8C10-4779-B66C-048127E3046C}" srcOrd="0" destOrd="0" presId="urn:microsoft.com/office/officeart/2005/8/layout/cycle8"/>
    <dgm:cxn modelId="{C70A0380-1A20-4977-AED8-A56DC50684A4}" srcId="{97628EF3-850C-4B45-A73C-E3CD6BC31223}" destId="{2E100CBF-612D-4B1C-9D85-A2D4A165CEFF}" srcOrd="0" destOrd="0" parTransId="{0CC17376-4725-4C57-B0BD-F83EC59EE53E}" sibTransId="{480EB31B-D2E8-43C3-AFD3-152E5F7EA825}"/>
    <dgm:cxn modelId="{633C5997-3446-4F06-B8D5-B7E024EBF006}" type="presOf" srcId="{2E100CBF-612D-4B1C-9D85-A2D4A165CEFF}" destId="{45A83560-D417-49E1-B5DF-CD0B02E10F5D}" srcOrd="1" destOrd="0" presId="urn:microsoft.com/office/officeart/2005/8/layout/cycle8"/>
    <dgm:cxn modelId="{8E172B25-CCC2-4FAC-AB4F-1546187118B7}" type="presParOf" srcId="{1F79D9D5-CBC0-408E-A69C-5F784133FD9B}" destId="{0F043CB0-8FF5-48D3-9AC0-82588907F3A7}" srcOrd="0" destOrd="0" presId="urn:microsoft.com/office/officeart/2005/8/layout/cycle8"/>
    <dgm:cxn modelId="{F6BC6962-9588-4009-9397-D54E215F7BFD}" type="presParOf" srcId="{1F79D9D5-CBC0-408E-A69C-5F784133FD9B}" destId="{DBD109B7-2B37-452E-AAF8-8EBF36E7F0E4}" srcOrd="1" destOrd="0" presId="urn:microsoft.com/office/officeart/2005/8/layout/cycle8"/>
    <dgm:cxn modelId="{18034379-9996-4836-A920-C66399F13569}" type="presParOf" srcId="{1F79D9D5-CBC0-408E-A69C-5F784133FD9B}" destId="{DA799592-3B8D-4FF0-A07C-A0004A147C64}" srcOrd="2" destOrd="0" presId="urn:microsoft.com/office/officeart/2005/8/layout/cycle8"/>
    <dgm:cxn modelId="{09DD3AC3-3BAE-41B5-A932-F09514009B2D}" type="presParOf" srcId="{1F79D9D5-CBC0-408E-A69C-5F784133FD9B}" destId="{45A83560-D417-49E1-B5DF-CD0B02E10F5D}" srcOrd="3" destOrd="0" presId="urn:microsoft.com/office/officeart/2005/8/layout/cycle8"/>
    <dgm:cxn modelId="{C2966BBE-199A-414A-8EA7-A5EC1A7D0401}" type="presParOf" srcId="{1F79D9D5-CBC0-408E-A69C-5F784133FD9B}" destId="{88367E73-8C10-4779-B66C-048127E3046C}" srcOrd="4" destOrd="0" presId="urn:microsoft.com/office/officeart/2005/8/layout/cycle8"/>
    <dgm:cxn modelId="{73CC96AA-11D0-4C2C-A4A6-6B73D0997316}" type="presParOf" srcId="{1F79D9D5-CBC0-408E-A69C-5F784133FD9B}" destId="{50487DA6-EBDA-433B-8D42-1FFA47329651}" srcOrd="5" destOrd="0" presId="urn:microsoft.com/office/officeart/2005/8/layout/cycle8"/>
    <dgm:cxn modelId="{C28BC640-9EFB-47DD-B26C-69726EFE02DF}" type="presParOf" srcId="{1F79D9D5-CBC0-408E-A69C-5F784133FD9B}" destId="{2FE00835-CEFA-427C-86E6-301536383F6E}" srcOrd="6" destOrd="0" presId="urn:microsoft.com/office/officeart/2005/8/layout/cycle8"/>
    <dgm:cxn modelId="{28138489-B661-4495-BC42-DAAD85C8C56E}" type="presParOf" srcId="{1F79D9D5-CBC0-408E-A69C-5F784133FD9B}" destId="{E79F91B1-DCE3-45DF-BE92-57D360E0E419}" srcOrd="7" destOrd="0" presId="urn:microsoft.com/office/officeart/2005/8/layout/cycle8"/>
    <dgm:cxn modelId="{5FEB3759-9B62-4EE6-AEF8-EF60BF548F1F}" type="presParOf" srcId="{1F79D9D5-CBC0-408E-A69C-5F784133FD9B}" destId="{06D2513E-023E-482E-A8CC-CCBF43153D74}" srcOrd="8" destOrd="0" presId="urn:microsoft.com/office/officeart/2005/8/layout/cycle8"/>
    <dgm:cxn modelId="{7FBBF1F0-D922-4750-90F6-AA95FB665D96}" type="presParOf" srcId="{1F79D9D5-CBC0-408E-A69C-5F784133FD9B}" destId="{883BEDA7-EE75-4750-B2DC-E7BF2F134461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43CB0-8FF5-48D3-9AC0-82588907F3A7}">
      <dsp:nvSpPr>
        <dsp:cNvPr id="0" name=""/>
        <dsp:cNvSpPr/>
      </dsp:nvSpPr>
      <dsp:spPr>
        <a:xfrm>
          <a:off x="2322194" y="292261"/>
          <a:ext cx="3257740" cy="3257740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52</a:t>
          </a:r>
          <a:endParaRPr lang="ru-RU" sz="5300" kern="1200" dirty="0"/>
        </a:p>
      </dsp:txBody>
      <dsp:txXfrm>
        <a:off x="4102317" y="1145478"/>
        <a:ext cx="1163478" cy="1551305"/>
      </dsp:txXfrm>
    </dsp:sp>
    <dsp:sp modelId="{88367E73-8C10-4779-B66C-048127E3046C}">
      <dsp:nvSpPr>
        <dsp:cNvPr id="0" name=""/>
        <dsp:cNvSpPr/>
      </dsp:nvSpPr>
      <dsp:spPr>
        <a:xfrm>
          <a:off x="2167064" y="292261"/>
          <a:ext cx="3257740" cy="32577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427 </a:t>
          </a:r>
          <a:endParaRPr lang="ru-RU" sz="5300" kern="1200" dirty="0"/>
        </a:p>
      </dsp:txBody>
      <dsp:txXfrm>
        <a:off x="2481203" y="1145478"/>
        <a:ext cx="1163478" cy="1551305"/>
      </dsp:txXfrm>
    </dsp:sp>
    <dsp:sp modelId="{06D2513E-023E-482E-A8CC-CCBF43153D74}">
      <dsp:nvSpPr>
        <dsp:cNvPr id="0" name=""/>
        <dsp:cNvSpPr/>
      </dsp:nvSpPr>
      <dsp:spPr>
        <a:xfrm>
          <a:off x="2120525" y="90591"/>
          <a:ext cx="3661080" cy="3661080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BEDA7-EE75-4750-B2DC-E7BF2F134461}">
      <dsp:nvSpPr>
        <dsp:cNvPr id="0" name=""/>
        <dsp:cNvSpPr/>
      </dsp:nvSpPr>
      <dsp:spPr>
        <a:xfrm>
          <a:off x="1965394" y="90591"/>
          <a:ext cx="3661080" cy="3661080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88637D-54ED-4841-B081-C61EC0FFB06E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62C84C-C2D1-41A4-A08E-F8D6051D6E6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637D-54ED-4841-B081-C61EC0FFB06E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C84C-C2D1-41A4-A08E-F8D6051D6E6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637D-54ED-4841-B081-C61EC0FFB06E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C84C-C2D1-41A4-A08E-F8D6051D6E6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637D-54ED-4841-B081-C61EC0FFB06E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C84C-C2D1-41A4-A08E-F8D6051D6E6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637D-54ED-4841-B081-C61EC0FFB06E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C84C-C2D1-41A4-A08E-F8D6051D6E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637D-54ED-4841-B081-C61EC0FFB06E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C84C-C2D1-41A4-A08E-F8D6051D6E6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637D-54ED-4841-B081-C61EC0FFB06E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C84C-C2D1-41A4-A08E-F8D6051D6E63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637D-54ED-4841-B081-C61EC0FFB06E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C84C-C2D1-41A4-A08E-F8D6051D6E63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637D-54ED-4841-B081-C61EC0FFB06E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C84C-C2D1-41A4-A08E-F8D6051D6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637D-54ED-4841-B081-C61EC0FFB06E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C84C-C2D1-41A4-A08E-F8D6051D6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637D-54ED-4841-B081-C61EC0FFB06E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C84C-C2D1-41A4-A08E-F8D6051D6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588637D-54ED-4841-B081-C61EC0FFB06E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F62C84C-C2D1-41A4-A08E-F8D6051D6E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229600" cy="432048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Доклад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о работе профсоюзного комитета за отчетный период </a:t>
            </a:r>
            <a:r>
              <a:rPr lang="ru-RU" dirty="0" smtClean="0">
                <a:effectLst/>
              </a:rPr>
              <a:t>2017-2019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74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988841"/>
            <a:ext cx="8424936" cy="4608512"/>
          </a:xfrm>
        </p:spPr>
        <p:txBody>
          <a:bodyPr numCol="2">
            <a:normAutofit/>
          </a:bodyPr>
          <a:lstStyle/>
          <a:p>
            <a:r>
              <a:rPr lang="ru-RU" sz="2300" dirty="0" smtClean="0"/>
              <a:t>комиссии </a:t>
            </a:r>
            <a:r>
              <a:rPr lang="ru-RU" sz="2300" dirty="0"/>
              <a:t>по распределению стимулирующих выплат; </a:t>
            </a:r>
          </a:p>
          <a:p>
            <a:r>
              <a:rPr lang="ru-RU" sz="2300" dirty="0" smtClean="0"/>
              <a:t>стипендиальной </a:t>
            </a:r>
            <a:r>
              <a:rPr lang="ru-RU" sz="2300" dirty="0"/>
              <a:t>комиссии;</a:t>
            </a:r>
          </a:p>
          <a:p>
            <a:r>
              <a:rPr lang="ru-RU" sz="2300" dirty="0" smtClean="0"/>
              <a:t>антикоррупционная </a:t>
            </a:r>
            <a:r>
              <a:rPr lang="ru-RU" sz="2300" dirty="0"/>
              <a:t>комиссия;</a:t>
            </a:r>
          </a:p>
          <a:p>
            <a:r>
              <a:rPr lang="ru-RU" sz="2300" dirty="0" smtClean="0"/>
              <a:t>заседаний </a:t>
            </a:r>
            <a:r>
              <a:rPr lang="ru-RU" sz="2300" dirty="0"/>
              <a:t>совета профилактики; </a:t>
            </a:r>
          </a:p>
          <a:p>
            <a:r>
              <a:rPr lang="ru-RU" sz="2300" dirty="0" smtClean="0"/>
              <a:t>заседания </a:t>
            </a:r>
            <a:r>
              <a:rPr lang="ru-RU" sz="2300" dirty="0"/>
              <a:t>общего собрания работников и представителей обучающихся;</a:t>
            </a:r>
          </a:p>
          <a:p>
            <a:r>
              <a:rPr lang="ru-RU" sz="2300" dirty="0" smtClean="0"/>
              <a:t>заседаний </a:t>
            </a:r>
            <a:r>
              <a:rPr lang="ru-RU" sz="2300" dirty="0"/>
              <a:t>административных совещаний;</a:t>
            </a:r>
          </a:p>
          <a:p>
            <a:r>
              <a:rPr lang="ru-RU" sz="2300" dirty="0" smtClean="0"/>
              <a:t>заседаний </a:t>
            </a:r>
            <a:r>
              <a:rPr lang="ru-RU" sz="2300" dirty="0"/>
              <a:t>оперативного совещания при заместителе директора по образовательной деятельности;</a:t>
            </a:r>
          </a:p>
          <a:p>
            <a:r>
              <a:rPr lang="ru-RU" sz="2300" dirty="0" smtClean="0"/>
              <a:t>заседаний </a:t>
            </a:r>
            <a:r>
              <a:rPr lang="ru-RU" sz="2300" dirty="0"/>
              <a:t>аттестационной комиссии колледжа;</a:t>
            </a:r>
          </a:p>
          <a:p>
            <a:r>
              <a:rPr lang="ru-RU" sz="2300" dirty="0" smtClean="0"/>
              <a:t>заседаний </a:t>
            </a:r>
            <a:r>
              <a:rPr lang="ru-RU" sz="2300" dirty="0"/>
              <a:t>педагогического совета;</a:t>
            </a:r>
          </a:p>
          <a:p>
            <a:r>
              <a:rPr lang="ru-RU" sz="2300" dirty="0" smtClean="0"/>
              <a:t>заседаний </a:t>
            </a:r>
            <a:r>
              <a:rPr lang="ru-RU" sz="2300" dirty="0"/>
              <a:t>тарификационной комиссии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4.Участие в работе коллегиальных органов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1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Стенд ППО;</a:t>
            </a:r>
            <a:endParaRPr lang="ru-RU" sz="3200" dirty="0"/>
          </a:p>
          <a:p>
            <a:r>
              <a:rPr lang="ru-RU" sz="3200" dirty="0" smtClean="0"/>
              <a:t>Оформление </a:t>
            </a:r>
            <a:r>
              <a:rPr lang="ru-RU" sz="3200" dirty="0"/>
              <a:t>временной прописки иногородним студентам, проживающим в общежитии колледжа;</a:t>
            </a:r>
          </a:p>
          <a:p>
            <a:r>
              <a:rPr lang="ru-RU" sz="3200" dirty="0" smtClean="0"/>
              <a:t>Консультирование </a:t>
            </a:r>
            <a:r>
              <a:rPr lang="ru-RU" sz="3200" dirty="0"/>
              <a:t>и оказание помощи в подготовке пакета документов </a:t>
            </a:r>
            <a:r>
              <a:rPr lang="ru-RU" sz="3200" dirty="0" smtClean="0"/>
              <a:t>сотрудникам </a:t>
            </a:r>
            <a:r>
              <a:rPr lang="ru-RU" sz="3200" dirty="0"/>
              <a:t>для назначения пенсии.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Информирование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66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 социальной </a:t>
            </a:r>
            <a:r>
              <a:rPr lang="ru-RU" dirty="0"/>
              <a:t>стипендии, материальной помощи, нуждающимся студентам; (за 2017 год обратилось 74 студента, за 2018 год обратилось 93 </a:t>
            </a:r>
            <a:r>
              <a:rPr lang="ru-RU" dirty="0" smtClean="0"/>
              <a:t>студента, за 2019 год обратилось </a:t>
            </a:r>
            <a:r>
              <a:rPr lang="ru-RU" dirty="0"/>
              <a:t>5</a:t>
            </a:r>
            <a:r>
              <a:rPr lang="ru-RU" dirty="0" smtClean="0"/>
              <a:t>8 студентов);</a:t>
            </a:r>
            <a:endParaRPr lang="ru-RU" dirty="0"/>
          </a:p>
          <a:p>
            <a:r>
              <a:rPr lang="ru-RU" dirty="0" smtClean="0"/>
              <a:t>об </a:t>
            </a:r>
            <a:r>
              <a:rPr lang="ru-RU" dirty="0"/>
              <a:t>оказании материальной помощи сотрудникам-членам ППО, студентам;</a:t>
            </a:r>
          </a:p>
          <a:p>
            <a:r>
              <a:rPr lang="ru-RU" dirty="0"/>
              <a:t>о</a:t>
            </a:r>
            <a:r>
              <a:rPr lang="ru-RU" dirty="0" smtClean="0"/>
              <a:t> системе </a:t>
            </a:r>
            <a:r>
              <a:rPr lang="ru-RU" dirty="0" err="1"/>
              <a:t>эквайринга</a:t>
            </a:r>
            <a:r>
              <a:rPr lang="ru-RU" dirty="0"/>
              <a:t> (безналичного расчета за питание, путем использования банковских карт).</a:t>
            </a:r>
          </a:p>
          <a:p>
            <a:r>
              <a:rPr lang="ru-RU" dirty="0"/>
              <a:t>о</a:t>
            </a:r>
            <a:r>
              <a:rPr lang="ru-RU" dirty="0" smtClean="0"/>
              <a:t> переходе </a:t>
            </a:r>
            <a:r>
              <a:rPr lang="ru-RU" dirty="0"/>
              <a:t>на российскую платежную систему – банковские карты </a:t>
            </a:r>
            <a:r>
              <a:rPr lang="ru-RU" dirty="0" smtClean="0"/>
              <a:t>МИР и др.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500" dirty="0" smtClean="0"/>
              <a:t>6. Индивидуальная помощь</a:t>
            </a: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3347965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121225" cy="427699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день </a:t>
            </a:r>
            <a:r>
              <a:rPr lang="ru-RU" dirty="0"/>
              <a:t>здоровья и </a:t>
            </a:r>
            <a:r>
              <a:rPr lang="ru-RU" dirty="0" smtClean="0"/>
              <a:t>игры-</a:t>
            </a:r>
            <a:r>
              <a:rPr lang="ru-RU" dirty="0" err="1" smtClean="0"/>
              <a:t>квест</a:t>
            </a:r>
            <a:r>
              <a:rPr lang="ru-RU" dirty="0" smtClean="0"/>
              <a:t> </a:t>
            </a:r>
            <a:r>
              <a:rPr lang="ru-RU" dirty="0"/>
              <a:t>между сотрудниками и студентами на территории «Сосновая роща»;</a:t>
            </a:r>
          </a:p>
          <a:p>
            <a:r>
              <a:rPr lang="ru-RU" dirty="0" smtClean="0"/>
              <a:t>Всероссийский экологический субботник </a:t>
            </a:r>
            <a:r>
              <a:rPr lang="ru-RU" dirty="0"/>
              <a:t>«Зеленая Россия»;</a:t>
            </a:r>
          </a:p>
          <a:p>
            <a:r>
              <a:rPr lang="ru-RU" dirty="0" smtClean="0"/>
              <a:t>конкурс </a:t>
            </a:r>
            <a:r>
              <a:rPr lang="ru-RU" dirty="0"/>
              <a:t>рисунков среди детей  и внуков сотрудников, посвященного празднику «День детей и родительского счастья;</a:t>
            </a:r>
          </a:p>
          <a:p>
            <a:r>
              <a:rPr lang="ru-RU" dirty="0" smtClean="0"/>
              <a:t>традиционная </a:t>
            </a:r>
            <a:r>
              <a:rPr lang="ru-RU" dirty="0" err="1" smtClean="0"/>
              <a:t>Ирбитская</a:t>
            </a:r>
            <a:r>
              <a:rPr lang="ru-RU" dirty="0" smtClean="0"/>
              <a:t> ярмарка;</a:t>
            </a:r>
            <a:endParaRPr lang="ru-RU" dirty="0"/>
          </a:p>
          <a:p>
            <a:r>
              <a:rPr lang="ru-RU" dirty="0" smtClean="0"/>
              <a:t>центр </a:t>
            </a:r>
            <a:r>
              <a:rPr lang="ru-RU" dirty="0" err="1"/>
              <a:t>патриотики</a:t>
            </a:r>
            <a:r>
              <a:rPr lang="ru-RU" dirty="0"/>
              <a:t> имени дважды героя Советского Союза Г.А. </a:t>
            </a:r>
            <a:r>
              <a:rPr lang="ru-RU" dirty="0" err="1"/>
              <a:t>Речкалова</a:t>
            </a:r>
            <a:r>
              <a:rPr lang="ru-RU" dirty="0"/>
              <a:t> пос. Зайково;</a:t>
            </a:r>
          </a:p>
          <a:p>
            <a:r>
              <a:rPr lang="ru-RU" dirty="0" smtClean="0"/>
              <a:t>коллективное </a:t>
            </a:r>
            <a:r>
              <a:rPr lang="ru-RU" dirty="0"/>
              <a:t>посещение кинотеатра, в честь Дня учителя для просмотра кинофильма: «Я-</a:t>
            </a:r>
            <a:r>
              <a:rPr lang="ru-RU" dirty="0" err="1"/>
              <a:t>препод</a:t>
            </a:r>
            <a:r>
              <a:rPr lang="ru-RU" dirty="0"/>
              <a:t>!», «Герой</a:t>
            </a:r>
            <a:r>
              <a:rPr lang="ru-RU" dirty="0" smtClean="0"/>
              <a:t>» и др.;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500" dirty="0" smtClean="0"/>
              <a:t>7. Совместные мероприятия</a:t>
            </a: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17886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26741" r="11010" b="23128"/>
          <a:stretch/>
        </p:blipFill>
        <p:spPr>
          <a:xfrm>
            <a:off x="107504" y="116632"/>
            <a:ext cx="6240696" cy="28083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4664"/>
            <a:ext cx="2772708" cy="3701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62"/>
          <a:stretch/>
        </p:blipFill>
        <p:spPr>
          <a:xfrm>
            <a:off x="232558" y="2996952"/>
            <a:ext cx="5870572" cy="19785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56" y="4293096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88840"/>
            <a:ext cx="8193233" cy="4608511"/>
          </a:xfrm>
        </p:spPr>
        <p:txBody>
          <a:bodyPr>
            <a:normAutofit/>
          </a:bodyPr>
          <a:lstStyle/>
          <a:p>
            <a:r>
              <a:rPr lang="ru-RU" dirty="0" smtClean="0"/>
              <a:t>заместитель </a:t>
            </a:r>
            <a:r>
              <a:rPr lang="ru-RU" dirty="0"/>
              <a:t>председателя по работе со студентами (</a:t>
            </a:r>
            <a:r>
              <a:rPr lang="ru-RU" dirty="0" err="1"/>
              <a:t>Михайлиди</a:t>
            </a:r>
            <a:r>
              <a:rPr lang="ru-RU" dirty="0"/>
              <a:t> Е.С.)</a:t>
            </a:r>
          </a:p>
          <a:p>
            <a:r>
              <a:rPr lang="ru-RU" dirty="0" smtClean="0"/>
              <a:t>ответственный </a:t>
            </a:r>
            <a:r>
              <a:rPr lang="ru-RU" dirty="0"/>
              <a:t>за правовую работу (</a:t>
            </a:r>
            <a:r>
              <a:rPr lang="ru-RU" dirty="0" err="1"/>
              <a:t>Гаязова</a:t>
            </a:r>
            <a:r>
              <a:rPr lang="ru-RU" dirty="0"/>
              <a:t> Е.А.)</a:t>
            </a:r>
          </a:p>
          <a:p>
            <a:r>
              <a:rPr lang="ru-RU" dirty="0" smtClean="0"/>
              <a:t>уполномоченный </a:t>
            </a:r>
            <a:r>
              <a:rPr lang="ru-RU" dirty="0"/>
              <a:t>по охране труда (Ермаков И.А.)</a:t>
            </a:r>
          </a:p>
          <a:p>
            <a:r>
              <a:rPr lang="ru-RU" dirty="0" smtClean="0"/>
              <a:t>ответственный </a:t>
            </a:r>
            <a:r>
              <a:rPr lang="ru-RU" dirty="0"/>
              <a:t>за ведение протоколов (</a:t>
            </a:r>
            <a:r>
              <a:rPr lang="ru-RU" dirty="0" err="1"/>
              <a:t>Новгородова</a:t>
            </a:r>
            <a:r>
              <a:rPr lang="ru-RU" dirty="0"/>
              <a:t> Ю.С.)</a:t>
            </a:r>
          </a:p>
          <a:p>
            <a:r>
              <a:rPr lang="ru-RU" dirty="0" smtClean="0"/>
              <a:t>ответственный </a:t>
            </a:r>
            <a:r>
              <a:rPr lang="ru-RU" dirty="0"/>
              <a:t>за культурно-массовую работу </a:t>
            </a:r>
            <a:r>
              <a:rPr lang="ru-RU" dirty="0" smtClean="0"/>
              <a:t>(</a:t>
            </a:r>
            <a:r>
              <a:rPr lang="ru-RU" dirty="0" err="1" smtClean="0"/>
              <a:t>СкориноваА.А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 smtClean="0"/>
              <a:t>ответственный </a:t>
            </a:r>
            <a:r>
              <a:rPr lang="ru-RU" dirty="0"/>
              <a:t>за спортивную работу и оздоровление членов </a:t>
            </a:r>
            <a:r>
              <a:rPr lang="ru-RU" dirty="0">
                <a:solidFill>
                  <a:schemeClr val="tx1"/>
                </a:solidFill>
              </a:rPr>
              <a:t>Профсоюза (Большакова С.А</a:t>
            </a:r>
            <a:r>
              <a:rPr lang="ru-RU" dirty="0" smtClean="0">
                <a:solidFill>
                  <a:schemeClr val="tx1"/>
                </a:solidFill>
              </a:rPr>
              <a:t>.)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ответственный </a:t>
            </a:r>
            <a:r>
              <a:rPr lang="ru-RU" dirty="0">
                <a:solidFill>
                  <a:schemeClr val="tx1"/>
                </a:solidFill>
              </a:rPr>
              <a:t>за информационную работу.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 err="1" smtClean="0">
                <a:solidFill>
                  <a:schemeClr val="tx1"/>
                </a:solidFill>
              </a:rPr>
              <a:t>НовоселовС.Ю</a:t>
            </a:r>
            <a:r>
              <a:rPr lang="ru-RU" dirty="0" smtClean="0">
                <a:solidFill>
                  <a:schemeClr val="tx1"/>
                </a:solidFill>
              </a:rPr>
              <a:t>.)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ППО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6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862855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– 479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27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Профсоюзные взносы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939229"/>
              </p:ext>
            </p:extLst>
          </p:nvPr>
        </p:nvGraphicFramePr>
        <p:xfrm>
          <a:off x="827584" y="2373471"/>
          <a:ext cx="7632849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2088232"/>
                <a:gridCol w="1728192"/>
                <a:gridCol w="194421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Период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Отчисления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(сотр./студ.)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70%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2017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189056,39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132339,47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109116,80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23222,68</a:t>
                      </a:r>
                      <a:endParaRPr lang="ru-RU" sz="28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2018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228338,11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159836,67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130017,19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29819,48</a:t>
                      </a:r>
                      <a:endParaRPr lang="ru-RU" sz="28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2019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144047,12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100832,98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131280,60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12766,52</a:t>
                      </a:r>
                      <a:endParaRPr lang="ru-RU" sz="28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47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расходов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743274"/>
              </p:ext>
            </p:extLst>
          </p:nvPr>
        </p:nvGraphicFramePr>
        <p:xfrm>
          <a:off x="683568" y="1700808"/>
          <a:ext cx="8136904" cy="4613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859"/>
                <a:gridCol w="2680562"/>
                <a:gridCol w="1627211"/>
                <a:gridCol w="1627211"/>
                <a:gridCol w="1628061"/>
              </a:tblGrid>
              <a:tr h="928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мероприятия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2017г. (</a:t>
                      </a:r>
                      <a:r>
                        <a:rPr lang="ru-RU" sz="2000" dirty="0" err="1">
                          <a:effectLst/>
                        </a:rPr>
                        <a:t>руб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2018г.(</a:t>
                      </a:r>
                      <a:r>
                        <a:rPr lang="ru-RU" sz="2000" dirty="0" err="1">
                          <a:effectLst/>
                        </a:rPr>
                        <a:t>руб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9мес. 2019г.(руб.)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928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1.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Культурно-массовые мероприятия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118159,20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123047,01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81950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64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2.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МП членам профсоюза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8000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10000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64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3.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Командировки 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9860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950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3050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9281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4.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Премирование проф.актива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9000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-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10000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64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ИТОГО: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138019,20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131997,01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105000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41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 заключение дополнительных соглашений к </a:t>
            </a:r>
            <a:r>
              <a:rPr lang="ru-RU" dirty="0" smtClean="0"/>
              <a:t>коллективному договору </a:t>
            </a:r>
            <a:r>
              <a:rPr lang="ru-RU" dirty="0"/>
              <a:t>и выполнение коллективного договора;</a:t>
            </a:r>
          </a:p>
          <a:p>
            <a:r>
              <a:rPr lang="ru-RU" dirty="0"/>
              <a:t>2. охрана труда;</a:t>
            </a:r>
          </a:p>
          <a:p>
            <a:r>
              <a:rPr lang="ru-RU" dirty="0"/>
              <a:t>3. согласование локальных нормативных актов; </a:t>
            </a:r>
          </a:p>
          <a:p>
            <a:r>
              <a:rPr lang="ru-RU" dirty="0"/>
              <a:t>4. участие в работе коллегиальных органов управления образовательной организацией;</a:t>
            </a:r>
          </a:p>
          <a:p>
            <a:r>
              <a:rPr lang="ru-RU" dirty="0"/>
              <a:t>5. информирование членов Профсоюза и работников о деятельности первичной профсоюзной организации и областной организации Профсоюза;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dirty="0" smtClean="0"/>
              <a:t>Основные направления </a:t>
            </a:r>
            <a:r>
              <a:rPr lang="ru-RU" dirty="0"/>
              <a:t>работы </a:t>
            </a:r>
          </a:p>
        </p:txBody>
      </p:sp>
    </p:spTree>
    <p:extLst>
      <p:ext uri="{BB962C8B-B14F-4D97-AF65-F5344CB8AC3E}">
        <p14:creationId xmlns:p14="http://schemas.microsoft.com/office/powerpoint/2010/main" val="305986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6. индивидуальная помощь и консультирование членов Профсоюза в случае их обращений в профком;</a:t>
            </a:r>
          </a:p>
          <a:p>
            <a:r>
              <a:rPr lang="ru-RU" dirty="0"/>
              <a:t>7. организация и проведение спортивных и культурно-массовых мероприятий, </a:t>
            </a:r>
          </a:p>
          <a:p>
            <a:r>
              <a:rPr lang="ru-RU" dirty="0"/>
              <a:t>8. организация отдыха и оздоровления, а также досуга членов Профсоюза;</a:t>
            </a:r>
          </a:p>
          <a:p>
            <a:r>
              <a:rPr lang="ru-RU" dirty="0"/>
              <a:t>9. работа с обучающимися по направлениям деятельности: помощь в организации дня здоровья, экологического субботника, дня первокурсника, дня знаний, нового года, масленицы, дня студента, </a:t>
            </a:r>
            <a:r>
              <a:rPr lang="ru-RU" dirty="0" err="1"/>
              <a:t>первомая</a:t>
            </a:r>
            <a:r>
              <a:rPr lang="ru-RU" dirty="0"/>
              <a:t>, последнего звонка и т.д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dirty="0" smtClean="0"/>
              <a:t>Основные направления </a:t>
            </a:r>
            <a:r>
              <a:rPr lang="ru-RU" dirty="0"/>
              <a:t>работы </a:t>
            </a:r>
          </a:p>
        </p:txBody>
      </p:sp>
    </p:spTree>
    <p:extLst>
      <p:ext uri="{BB962C8B-B14F-4D97-AF65-F5344CB8AC3E}">
        <p14:creationId xmlns:p14="http://schemas.microsoft.com/office/powerpoint/2010/main" val="387577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дополнительное соглашение о внесении изменений в коллективный договор на 2016-2019 год </a:t>
            </a:r>
            <a:r>
              <a:rPr lang="ru-RU" dirty="0" smtClean="0"/>
              <a:t>от:</a:t>
            </a:r>
          </a:p>
          <a:p>
            <a:r>
              <a:rPr lang="ru-RU" dirty="0" smtClean="0"/>
              <a:t> </a:t>
            </a:r>
            <a:r>
              <a:rPr lang="ru-RU" dirty="0"/>
              <a:t>24 января 2018 года, </a:t>
            </a:r>
            <a:endParaRPr lang="ru-RU" dirty="0" smtClean="0"/>
          </a:p>
          <a:p>
            <a:r>
              <a:rPr lang="ru-RU" dirty="0" smtClean="0"/>
              <a:t>15 </a:t>
            </a:r>
            <a:r>
              <a:rPr lang="ru-RU" dirty="0"/>
              <a:t>марта 2018 года, </a:t>
            </a:r>
            <a:endParaRPr lang="ru-RU" dirty="0" smtClean="0"/>
          </a:p>
          <a:p>
            <a:r>
              <a:rPr lang="ru-RU" dirty="0" smtClean="0"/>
              <a:t>03 </a:t>
            </a:r>
            <a:r>
              <a:rPr lang="ru-RU" dirty="0"/>
              <a:t>мая 2018 года, </a:t>
            </a:r>
            <a:endParaRPr lang="ru-RU" dirty="0" smtClean="0"/>
          </a:p>
          <a:p>
            <a:r>
              <a:rPr lang="ru-RU" dirty="0" smtClean="0"/>
              <a:t>04 </a:t>
            </a:r>
            <a:r>
              <a:rPr lang="ru-RU" dirty="0"/>
              <a:t>декабря 2018 </a:t>
            </a:r>
            <a:r>
              <a:rPr lang="ru-RU" dirty="0" smtClean="0"/>
              <a:t>года,</a:t>
            </a:r>
          </a:p>
          <a:p>
            <a:r>
              <a:rPr lang="ru-RU" dirty="0" smtClean="0"/>
              <a:t>03 </a:t>
            </a:r>
            <a:r>
              <a:rPr lang="ru-RU" dirty="0" smtClean="0"/>
              <a:t>июля </a:t>
            </a:r>
            <a:r>
              <a:rPr lang="ru-RU" dirty="0" smtClean="0"/>
              <a:t>2019 </a:t>
            </a:r>
            <a:r>
              <a:rPr lang="ru-RU" dirty="0" smtClean="0"/>
              <a:t>года, </a:t>
            </a:r>
          </a:p>
          <a:p>
            <a:r>
              <a:rPr lang="ru-RU" dirty="0" smtClean="0"/>
              <a:t>16 декабря 2019 года.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Коллективный договор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0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193233" cy="3877815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Организация периодических медицинских осмотров сотрудников;</a:t>
            </a:r>
          </a:p>
          <a:p>
            <a:r>
              <a:rPr lang="ru-RU" sz="2800" dirty="0" smtClean="0"/>
              <a:t>Приобретение средств индивидуальной защиты;</a:t>
            </a:r>
          </a:p>
          <a:p>
            <a:r>
              <a:rPr lang="ru-RU" sz="2800" dirty="0" smtClean="0"/>
              <a:t>Проведение инструктажей по охране труда;</a:t>
            </a:r>
          </a:p>
          <a:p>
            <a:r>
              <a:rPr lang="ru-RU" sz="2800" dirty="0" smtClean="0"/>
              <a:t>Контроль за соблюдением </a:t>
            </a:r>
            <a:r>
              <a:rPr lang="ru-RU" sz="2800" dirty="0"/>
              <a:t>норм санитарного состояния учебного корпуса, общежития и </a:t>
            </a:r>
            <a:r>
              <a:rPr lang="ru-RU" sz="2800" dirty="0" smtClean="0"/>
              <a:t>столовой;</a:t>
            </a:r>
          </a:p>
          <a:p>
            <a:r>
              <a:rPr lang="ru-RU" sz="2800" dirty="0" smtClean="0"/>
              <a:t>Разработка инструкций </a:t>
            </a:r>
            <a:r>
              <a:rPr lang="ru-RU" sz="2800" dirty="0"/>
              <a:t>по охране </a:t>
            </a:r>
            <a:r>
              <a:rPr lang="ru-RU" sz="2800" dirty="0" smtClean="0"/>
              <a:t>труда.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Охрана труда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59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 </a:t>
            </a:r>
            <a:r>
              <a:rPr lang="ru-RU" dirty="0"/>
              <a:t>финансово-хозяйственной деятельности на 2018-2020гг.;</a:t>
            </a:r>
          </a:p>
          <a:p>
            <a:r>
              <a:rPr lang="ru-RU" dirty="0" smtClean="0"/>
              <a:t>дополнительное </a:t>
            </a:r>
            <a:r>
              <a:rPr lang="ru-RU" dirty="0"/>
              <a:t>соглашение о внесении изменений в коллективный договор на 2016-2019 год от 24 января 2018 года, 15 марта 2018 года, 03 мая 2018 года, 04 декабря 2018 года</a:t>
            </a:r>
            <a:r>
              <a:rPr lang="ru-RU" dirty="0"/>
              <a:t>; 03 июля 2019 </a:t>
            </a:r>
            <a:r>
              <a:rPr lang="ru-RU" dirty="0" smtClean="0"/>
              <a:t>года; 16 </a:t>
            </a:r>
            <a:r>
              <a:rPr lang="ru-RU" dirty="0"/>
              <a:t>декабря 2019 года.</a:t>
            </a:r>
          </a:p>
          <a:p>
            <a:r>
              <a:rPr lang="ru-RU" dirty="0" smtClean="0"/>
              <a:t>график </a:t>
            </a:r>
            <a:r>
              <a:rPr lang="ru-RU" dirty="0"/>
              <a:t>отпусков сотрудников на 2018, </a:t>
            </a:r>
            <a:r>
              <a:rPr lang="ru-RU" dirty="0" smtClean="0"/>
              <a:t>2019 </a:t>
            </a:r>
            <a:r>
              <a:rPr lang="ru-RU" dirty="0"/>
              <a:t>год</a:t>
            </a:r>
            <a:r>
              <a:rPr lang="ru-RU" dirty="0" smtClean="0"/>
              <a:t>;</a:t>
            </a:r>
          </a:p>
          <a:p>
            <a:r>
              <a:rPr lang="ru-RU" dirty="0"/>
              <a:t>и</a:t>
            </a:r>
            <a:r>
              <a:rPr lang="ru-RU" dirty="0" smtClean="0"/>
              <a:t>нструктажи по пожарной безопасности.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4800" dirty="0" smtClean="0"/>
              <a:t>3. Согласование локальных нормативных актов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77758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90</TotalTime>
  <Words>679</Words>
  <Application>Microsoft Office PowerPoint</Application>
  <PresentationFormat>Экран 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Book Antiqua</vt:lpstr>
      <vt:lpstr>Calibri</vt:lpstr>
      <vt:lpstr>Times New Roman</vt:lpstr>
      <vt:lpstr>Wingdings</vt:lpstr>
      <vt:lpstr>Твердый переплет</vt:lpstr>
      <vt:lpstr>Доклад  о работе профсоюзного комитета за отчетный период 2017-2019 гг.</vt:lpstr>
      <vt:lpstr>Состав – 479 человек</vt:lpstr>
      <vt:lpstr>Профсоюзные взносы</vt:lpstr>
      <vt:lpstr>Содержание расходов </vt:lpstr>
      <vt:lpstr>Основные направления работы </vt:lpstr>
      <vt:lpstr>Основные направления работы </vt:lpstr>
      <vt:lpstr>1. Коллективный договор</vt:lpstr>
      <vt:lpstr>2. Охрана труда</vt:lpstr>
      <vt:lpstr>3. Согласование локальных нормативных актов</vt:lpstr>
      <vt:lpstr>4.Участие в работе коллегиальных органов</vt:lpstr>
      <vt:lpstr>5. Информирование</vt:lpstr>
      <vt:lpstr>6. Индивидуальная помощь</vt:lpstr>
      <vt:lpstr>7. Совместные мероприятия</vt:lpstr>
      <vt:lpstr>Презентация PowerPoint</vt:lpstr>
      <vt:lpstr>Состав ППО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о работе профсоюзного комитета за отчетный период 2017-2019 гг.</dc:title>
  <dc:creator>Юля</dc:creator>
  <cp:lastModifiedBy>Новгородова Ю.С.</cp:lastModifiedBy>
  <cp:revision>14</cp:revision>
  <dcterms:created xsi:type="dcterms:W3CDTF">2019-10-17T00:32:45Z</dcterms:created>
  <dcterms:modified xsi:type="dcterms:W3CDTF">2019-12-30T10:48:18Z</dcterms:modified>
</cp:coreProperties>
</file>