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2" r:id="rId3"/>
    <p:sldId id="256" r:id="rId4"/>
    <p:sldId id="294" r:id="rId5"/>
    <p:sldId id="295" r:id="rId6"/>
    <p:sldId id="275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79" r:id="rId19"/>
    <p:sldId id="296" r:id="rId20"/>
    <p:sldId id="297" r:id="rId21"/>
    <p:sldId id="298" r:id="rId22"/>
    <p:sldId id="299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C7F-675F-4B51-ADA2-D952DB433465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F90C-68DB-461B-9DE9-C54F9B165E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C7F-675F-4B51-ADA2-D952DB433465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F90C-68DB-461B-9DE9-C54F9B165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C7F-675F-4B51-ADA2-D952DB433465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F90C-68DB-461B-9DE9-C54F9B165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C7F-675F-4B51-ADA2-D952DB433465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F90C-68DB-461B-9DE9-C54F9B165E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C7F-675F-4B51-ADA2-D952DB433465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F90C-68DB-461B-9DE9-C54F9B165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C7F-675F-4B51-ADA2-D952DB433465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F90C-68DB-461B-9DE9-C54F9B165E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C7F-675F-4B51-ADA2-D952DB433465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F90C-68DB-461B-9DE9-C54F9B165E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C7F-675F-4B51-ADA2-D952DB433465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F90C-68DB-461B-9DE9-C54F9B165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C7F-675F-4B51-ADA2-D952DB433465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F90C-68DB-461B-9DE9-C54F9B165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C7F-675F-4B51-ADA2-D952DB433465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F90C-68DB-461B-9DE9-C54F9B165E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3DC7F-675F-4B51-ADA2-D952DB433465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F90C-68DB-461B-9DE9-C54F9B165E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C3DC7F-675F-4B51-ADA2-D952DB433465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51F90C-68DB-461B-9DE9-C54F9B165E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2132856"/>
            <a:ext cx="7633821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Отчётно-выборное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собрание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ППО ИГК</a:t>
            </a:r>
          </a:p>
          <a:p>
            <a:pPr algn="ctr"/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2017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84176" cy="1584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39752" y="16718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Свердловская областная организация Профсоюза работников народного образования и науки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РФ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Первичная профсоюзная организация Ирбитского гуманитарного колледжа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79693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" y="123035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690" y="4696182"/>
            <a:ext cx="378127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Остаток на начало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48465,26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273" y="3579992"/>
            <a:ext cx="3794606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обкома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381" y="2189858"/>
            <a:ext cx="398949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ленские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от заработной платы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145575,89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430209" y="4057049"/>
            <a:ext cx="1168654" cy="200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решение 11"/>
          <p:cNvSpPr/>
          <p:nvPr/>
        </p:nvSpPr>
        <p:spPr>
          <a:xfrm>
            <a:off x="926736" y="196083"/>
            <a:ext cx="2759185" cy="129439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Доходы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4092855" y="4980187"/>
            <a:ext cx="1688080" cy="8970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5978273" y="3347118"/>
            <a:ext cx="3096344" cy="1308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205441,15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092855" y="2361090"/>
            <a:ext cx="1688080" cy="7928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решение 34"/>
          <p:cNvSpPr/>
          <p:nvPr/>
        </p:nvSpPr>
        <p:spPr>
          <a:xfrm>
            <a:off x="5598863" y="1437871"/>
            <a:ext cx="3320048" cy="169336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Бюджет ППО ИГК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5004048" y="151920"/>
            <a:ext cx="2877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2014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" y="123035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1360" y="1080776"/>
            <a:ext cx="44149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в обком ПО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43672,77</a:t>
            </a:r>
            <a:endParaRPr lang="ru-R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23526" y="1628800"/>
            <a:ext cx="3486639" cy="2531779"/>
          </a:xfrm>
          <a:prstGeom prst="wedgeRectCallout">
            <a:avLst>
              <a:gd name="adj1" fmla="val -19597"/>
              <a:gd name="adj2" fmla="val 50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Бюджет ППО ИГК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205441,15</a:t>
            </a:r>
          </a:p>
          <a:p>
            <a:pPr algn="ctr"/>
            <a:endParaRPr lang="ru-RU" dirty="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4535519" y="29067"/>
            <a:ext cx="4230634" cy="107684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Расходы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477553" y="2060020"/>
            <a:ext cx="44466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Культмасс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113593,62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2373" y="3040126"/>
            <a:ext cx="44569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Мат.помощ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членам ППО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13200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459683" y="3994233"/>
            <a:ext cx="44466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Премии членов ППО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55234" y="4968170"/>
            <a:ext cx="44487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Командировки, поездки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10725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55976" y="5975470"/>
            <a:ext cx="46308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Хозяйственные расходы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1774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-48471" y="4640335"/>
            <a:ext cx="4230634" cy="2011372"/>
          </a:xfrm>
          <a:prstGeom prst="flowChartDecis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Остаток на конец года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19975,76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05268" y="371680"/>
            <a:ext cx="2877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2014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" y="123035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588" y="4631753"/>
            <a:ext cx="378127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Остаток на начало </a:t>
            </a:r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19975,76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588" y="3475459"/>
            <a:ext cx="3794606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обкома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14790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696" y="2145584"/>
            <a:ext cx="398949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ленские 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от заработной платы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168503,3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430209" y="4057049"/>
            <a:ext cx="1168654" cy="200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решение 11"/>
          <p:cNvSpPr/>
          <p:nvPr/>
        </p:nvSpPr>
        <p:spPr>
          <a:xfrm>
            <a:off x="926736" y="196083"/>
            <a:ext cx="2759185" cy="129439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Доходы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4092855" y="4980187"/>
            <a:ext cx="1688080" cy="8970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5978273" y="3347118"/>
            <a:ext cx="3096344" cy="1308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203269,06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092855" y="2361090"/>
            <a:ext cx="1688080" cy="7928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решение 34"/>
          <p:cNvSpPr/>
          <p:nvPr/>
        </p:nvSpPr>
        <p:spPr>
          <a:xfrm>
            <a:off x="5598863" y="1437871"/>
            <a:ext cx="3320048" cy="169336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Бюджет ППО ИГК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5004048" y="151920"/>
            <a:ext cx="2877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2015</a:t>
            </a:r>
            <a:endParaRPr lang="ru-RU" sz="5400" dirty="0">
              <a:ln w="0"/>
              <a:solidFill>
                <a:srgbClr val="4E67C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0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" y="123035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1360" y="1080776"/>
            <a:ext cx="44149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в обком ПО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50550,99</a:t>
            </a:r>
            <a:endParaRPr lang="ru-R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23526" y="1628800"/>
            <a:ext cx="3486639" cy="2531779"/>
          </a:xfrm>
          <a:prstGeom prst="wedgeRectCallout">
            <a:avLst>
              <a:gd name="adj1" fmla="val -19597"/>
              <a:gd name="adj2" fmla="val 50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Бюджет ППО ИГК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203269,06</a:t>
            </a:r>
          </a:p>
          <a:p>
            <a:pPr algn="ctr"/>
            <a:endParaRPr lang="ru-RU" dirty="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4535519" y="29067"/>
            <a:ext cx="4230634" cy="107684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Расходы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477553" y="2060020"/>
            <a:ext cx="44466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Культмасс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79664,92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2373" y="3040126"/>
            <a:ext cx="44569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Мат.помощ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членам ППО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459683" y="3994233"/>
            <a:ext cx="44466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Премии членов ППО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55234" y="4968170"/>
            <a:ext cx="44487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Командировки, поездки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15920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55976" y="5975470"/>
            <a:ext cx="46308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Хозяйственные расходы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-48471" y="4640335"/>
            <a:ext cx="4230634" cy="2011372"/>
          </a:xfrm>
          <a:prstGeom prst="flowChartDecis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Остаток на конец года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44833,15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05268" y="371680"/>
            <a:ext cx="2877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2015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0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" y="123035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580" y="4653415"/>
            <a:ext cx="378127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Остаток на начало </a:t>
            </a:r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44833,15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025" y="3347118"/>
            <a:ext cx="3794606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обкома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21920,00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192" y="1965046"/>
            <a:ext cx="398949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ленские 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от заработной платы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179517,00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430209" y="4057049"/>
            <a:ext cx="1168654" cy="200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решение 11"/>
          <p:cNvSpPr/>
          <p:nvPr/>
        </p:nvSpPr>
        <p:spPr>
          <a:xfrm>
            <a:off x="926736" y="196083"/>
            <a:ext cx="2759185" cy="129439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Доходы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4092855" y="4980187"/>
            <a:ext cx="1688080" cy="8970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5978273" y="3347118"/>
            <a:ext cx="3096344" cy="1308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291103,15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092855" y="2361090"/>
            <a:ext cx="1688080" cy="7928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решение 34"/>
          <p:cNvSpPr/>
          <p:nvPr/>
        </p:nvSpPr>
        <p:spPr>
          <a:xfrm>
            <a:off x="5598863" y="1437871"/>
            <a:ext cx="3320048" cy="169336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Бюджет ППО ИГК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5004048" y="151920"/>
            <a:ext cx="2877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2016</a:t>
            </a:r>
            <a:endParaRPr lang="ru-RU" sz="5400" dirty="0">
              <a:ln w="0"/>
              <a:solidFill>
                <a:srgbClr val="4E67C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7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" y="123035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1360" y="1080776"/>
            <a:ext cx="44149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в обком ПО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53855,00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23526" y="1628800"/>
            <a:ext cx="3486639" cy="2531779"/>
          </a:xfrm>
          <a:prstGeom prst="wedgeRectCallout">
            <a:avLst>
              <a:gd name="adj1" fmla="val -19597"/>
              <a:gd name="adj2" fmla="val 50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Бюджет ППО ИГК</a:t>
            </a:r>
          </a:p>
          <a:p>
            <a:pPr algn="ctr"/>
            <a:r>
              <a:rPr lang="ru-RU" sz="3200" b="1" smtClean="0">
                <a:solidFill>
                  <a:schemeClr val="bg1"/>
                </a:solidFill>
              </a:rPr>
              <a:t>291103,15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4535519" y="29067"/>
            <a:ext cx="4230634" cy="107684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Расходы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477553" y="2060020"/>
            <a:ext cx="44466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Культмасс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144579,00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422373" y="3040126"/>
            <a:ext cx="44569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Мат.помощ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членам ППО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432647" y="4233188"/>
            <a:ext cx="44466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Премии членов ППО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18519" y="5272874"/>
            <a:ext cx="44487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Командировки, поездки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10145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335426" y="6271679"/>
            <a:ext cx="46308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Хозяйственные расходы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738</a:t>
            </a: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-48471" y="4640335"/>
            <a:ext cx="4230634" cy="2011372"/>
          </a:xfrm>
          <a:prstGeom prst="flowChartDecis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Остаток на конец года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26453,00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05268" y="371680"/>
            <a:ext cx="2877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2016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7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" y="123035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580" y="1768939"/>
            <a:ext cx="378127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Остаток на начало </a:t>
            </a:r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26453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249" y="5245938"/>
            <a:ext cx="3794606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обкома</a:t>
            </a:r>
          </a:p>
          <a:p>
            <a:pPr algn="ctr"/>
            <a:endParaRPr lang="ru-RU" sz="28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640" y="3785505"/>
            <a:ext cx="398949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ленские 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от заработной платы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185000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430209" y="4057049"/>
            <a:ext cx="1168654" cy="200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решение 11"/>
          <p:cNvSpPr/>
          <p:nvPr/>
        </p:nvSpPr>
        <p:spPr>
          <a:xfrm>
            <a:off x="926736" y="196083"/>
            <a:ext cx="2759185" cy="129439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Доходы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4092855" y="4980187"/>
            <a:ext cx="1688080" cy="8970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5978273" y="3347118"/>
            <a:ext cx="3096344" cy="1308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210795,15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092855" y="2361090"/>
            <a:ext cx="1688080" cy="7928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решение 34"/>
          <p:cNvSpPr/>
          <p:nvPr/>
        </p:nvSpPr>
        <p:spPr>
          <a:xfrm>
            <a:off x="5586639" y="1695505"/>
            <a:ext cx="3320048" cy="169336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Бюджет ППО ИГК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4430209" y="151920"/>
            <a:ext cx="41742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</a:t>
            </a:r>
          </a:p>
          <a:p>
            <a:pPr algn="ctr"/>
            <a:r>
              <a:rPr lang="ru-RU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Смета</a:t>
            </a:r>
            <a:endParaRPr lang="ru-RU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5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" y="123035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1360" y="1080776"/>
            <a:ext cx="44149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в обком ПО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55500,00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23526" y="1628800"/>
            <a:ext cx="3486639" cy="2531779"/>
          </a:xfrm>
          <a:prstGeom prst="wedgeRectCallout">
            <a:avLst>
              <a:gd name="adj1" fmla="val -19597"/>
              <a:gd name="adj2" fmla="val 50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Бюджет ППО ИГК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210795,15</a:t>
            </a:r>
          </a:p>
          <a:p>
            <a:pPr algn="ctr"/>
            <a:endParaRPr lang="ru-RU" dirty="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4535519" y="29067"/>
            <a:ext cx="4230634" cy="107684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Расходы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477553" y="2060020"/>
            <a:ext cx="44466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Культмасс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95000,00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422373" y="3040126"/>
            <a:ext cx="44569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Мат.помощ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членам ППО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432647" y="4035235"/>
            <a:ext cx="44466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Премии членов ППО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22373" y="5030344"/>
            <a:ext cx="44487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Командировки, поездки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15000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16861" y="5984451"/>
            <a:ext cx="46308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Хозяйственные расходы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-48471" y="4640335"/>
            <a:ext cx="4230634" cy="2011372"/>
          </a:xfrm>
          <a:prstGeom prst="flowChartDecis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Остаток на конец года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19953,00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05268" y="371680"/>
            <a:ext cx="2877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442272"/>
              </p:ext>
            </p:extLst>
          </p:nvPr>
        </p:nvGraphicFramePr>
        <p:xfrm>
          <a:off x="179512" y="620684"/>
          <a:ext cx="8964488" cy="6024637"/>
        </p:xfrm>
        <a:graphic>
          <a:graphicData uri="http://schemas.openxmlformats.org/drawingml/2006/table">
            <a:tbl>
              <a:tblPr firstRow="1" firstCol="1" bandRow="1"/>
              <a:tblGrid>
                <a:gridCol w="3600400"/>
                <a:gridCol w="147468"/>
                <a:gridCol w="932652"/>
                <a:gridCol w="115841"/>
                <a:gridCol w="1048493"/>
                <a:gridCol w="1048493"/>
                <a:gridCol w="91429"/>
                <a:gridCol w="901685"/>
                <a:gridCol w="1078027"/>
              </a:tblGrid>
              <a:tr h="6323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статьей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Остаток средств на начало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47543,22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48465,26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19975,76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44833,15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26453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1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17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Членские взносы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117939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145575,89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168503,3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179517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185000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6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Премия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обкома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ИГК)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14790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21920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123939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156975,89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183293,3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246270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211453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1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Культурно массовые мероприятия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67970,29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113593,62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79664,92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144579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95000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Мат.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помощь членам ППО 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Премирование членов ППО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Командировки, деловые поездки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787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10725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15920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10145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Хозяйственные расходы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1774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738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Отчисление членских взносов в обком Профсоюза 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35381,71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43672,77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50550,99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53855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55500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123017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185465,39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158435,91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165962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136000</a:t>
                      </a: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Остаток средств на конец отчетного периода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48465,26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19975,76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44833,15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26453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19953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68" marR="45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188640"/>
            <a:ext cx="84239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Финансовый отчет об исполнении сметы доходов и расходов ППО ИГК 2013-2017г.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49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204864"/>
            <a:ext cx="6174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работе профкома </a:t>
            </a:r>
            <a:endParaRPr lang="ru-RU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по 2017гг</a:t>
            </a:r>
            <a:endParaRPr lang="ru-RU" sz="3200" b="1" dirty="0"/>
          </a:p>
        </p:txBody>
      </p:sp>
      <p:pic>
        <p:nvPicPr>
          <p:cNvPr id="3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6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13690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Повестка</a:t>
            </a:r>
          </a:p>
          <a:p>
            <a:pPr algn="ctr"/>
            <a:endParaRPr lang="ru-RU" sz="3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  председателя ППО ИГК за 2013-2017гг.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Статистический отчет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1.2.Финансовый отчет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Отчет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работе профкома с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по 2017гг.</a:t>
            </a:r>
          </a:p>
          <a:p>
            <a:pPr algn="just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выборах председателя профсоюзного комитета.</a:t>
            </a:r>
          </a:p>
          <a:p>
            <a:pPr fontAlgn="base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выборах комитета Профсоюза.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" y="123035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0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rbitgc.ru/images/stories/foto/Foto_text/Profsouz/Diplom_profso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47518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3" y="260648"/>
            <a:ext cx="442477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4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7936"/>
            <a:ext cx="4536504" cy="632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716"/>
            <a:ext cx="4220393" cy="614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imcbg.ru/News/profsojuz-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836712"/>
            <a:ext cx="3499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Состав </a:t>
            </a:r>
            <a:r>
              <a:rPr lang="ru-RU" sz="3200" dirty="0" smtClean="0">
                <a:solidFill>
                  <a:srgbClr val="0070C0"/>
                </a:solidFill>
              </a:rPr>
              <a:t>профкома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1169"/>
              </p:ext>
            </p:extLst>
          </p:nvPr>
        </p:nvGraphicFramePr>
        <p:xfrm>
          <a:off x="899592" y="1412776"/>
          <a:ext cx="7992888" cy="438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280"/>
                <a:gridCol w="4351456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Стаж работы в профкоме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Тавадян А.Ю.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председатель ППО ИГК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Бедретдинова Е.С.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зам. председателя по работе со студентами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Новгородова Ю.С.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уполномоченный по 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30852"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Антипина А.В.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казначей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Андреева Е.В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спортивно-оздоровительная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Усольцев А.В.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культурно-массовая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Гаязова</a:t>
                      </a:r>
                      <a:r>
                        <a:rPr lang="ru-RU" dirty="0" smtClean="0"/>
                        <a:t> Е.А.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организационно-массовая, информационная  работа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9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7" y="2636912"/>
            <a:ext cx="1944216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8053" y="1052736"/>
            <a:ext cx="6048672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ПРОФСО</a:t>
            </a:r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ЮЗ РАБОТНИКОВ ОБРАЗОВАНИЯ И НАУКИ РФ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7" y="326355"/>
            <a:ext cx="1944216" cy="2068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8567" y="3007589"/>
            <a:ext cx="58065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111 организаций</a:t>
            </a:r>
          </a:p>
          <a:p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ru-RU" b="1" dirty="0">
                <a:solidFill>
                  <a:srgbClr val="FF0000"/>
                </a:solidFill>
              </a:rPr>
              <a:t> территориальных организаций;</a:t>
            </a:r>
          </a:p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организаций студентов и работников </a:t>
            </a:r>
            <a:r>
              <a:rPr lang="ru-RU" b="1" dirty="0" smtClean="0">
                <a:solidFill>
                  <a:srgbClr val="FF0000"/>
                </a:solidFill>
              </a:rPr>
              <a:t>ВПО</a:t>
            </a:r>
          </a:p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b="1" dirty="0">
                <a:solidFill>
                  <a:srgbClr val="FF0000"/>
                </a:solidFill>
              </a:rPr>
              <a:t>организаций студентов и сотрудников </a:t>
            </a:r>
            <a:r>
              <a:rPr lang="ru-RU" b="1" dirty="0" smtClean="0">
                <a:solidFill>
                  <a:srgbClr val="FF0000"/>
                </a:solidFill>
              </a:rPr>
              <a:t>СПО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b="1" dirty="0">
                <a:solidFill>
                  <a:srgbClr val="FF0000"/>
                </a:solidFill>
              </a:rPr>
              <a:t>организаций сотрудников </a:t>
            </a:r>
            <a:r>
              <a:rPr lang="ru-RU" b="1" dirty="0" err="1" smtClean="0">
                <a:solidFill>
                  <a:srgbClr val="FF0000"/>
                </a:solidFill>
              </a:rPr>
              <a:t>гос.учреждений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24187" y="4581128"/>
            <a:ext cx="52373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117 тысяч человек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80</a:t>
            </a:r>
            <a:r>
              <a:rPr lang="ru-RU" b="1" i="1" dirty="0" smtClean="0">
                <a:solidFill>
                  <a:schemeClr val="accent1"/>
                </a:solidFill>
              </a:rPr>
              <a:t> тысяч работников всех типов и видов образовательных учреждений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33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>
                <a:solidFill>
                  <a:schemeClr val="accent1"/>
                </a:solidFill>
              </a:rPr>
              <a:t>тысячи студентов ВУЗов и колледжей;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4 </a:t>
            </a:r>
            <a:r>
              <a:rPr lang="ru-RU" b="1" i="1" dirty="0">
                <a:solidFill>
                  <a:schemeClr val="accent1"/>
                </a:solidFill>
              </a:rPr>
              <a:t>тысячи педагогов-пенсионеров</a:t>
            </a:r>
            <a:r>
              <a:rPr lang="ru-RU" b="1" i="1" dirty="0" smtClean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8567" y="20661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Свердловская областная организация Профсоюза работников народного образования и науки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4551980" y="2967335"/>
            <a:ext cx="821250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Свердловская областная организация Профсоюза работников народного образования и </a:t>
            </a:r>
            <a:r>
              <a:rPr lang="ru-RU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РФ</a:t>
            </a:r>
            <a:endParaRPr lang="ru-RU" sz="1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17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88640"/>
            <a:ext cx="43401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Статистический </a:t>
            </a:r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2013-2017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12208"/>
              </p:ext>
            </p:extLst>
          </p:nvPr>
        </p:nvGraphicFramePr>
        <p:xfrm>
          <a:off x="251520" y="1340768"/>
          <a:ext cx="8712968" cy="5329682"/>
        </p:xfrm>
        <a:graphic>
          <a:graphicData uri="http://schemas.openxmlformats.org/drawingml/2006/table">
            <a:tbl>
              <a:tblPr firstRow="1" firstCol="1" bandRow="1"/>
              <a:tblGrid>
                <a:gridCol w="3528392"/>
                <a:gridCol w="1008112"/>
                <a:gridCol w="1008112"/>
                <a:gridCol w="864096"/>
                <a:gridCol w="1152128"/>
                <a:gridCol w="1152128"/>
              </a:tblGrid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01.01.2014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01.01.2015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01.01.2016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01.01.2017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Разность охвата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2014-2017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членов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247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383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418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Численность работников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Охват профчленством работников 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86,79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97,83%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19,83%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обучающихся дневного отделения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333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333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373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Охват профчленством  обучающихся 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69,57%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69,70%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333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373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30,43%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Выбило из Профсоюза в связи с уволнением 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3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Выбило из Профсоюза в связи с завершением учебы 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Выбило из Профсоюза по собственному желанию 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2520" marR="6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16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764704"/>
            <a:ext cx="570803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Финансовый отчет за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2013-2017гг.</a:t>
            </a:r>
          </a:p>
          <a:p>
            <a:pPr algn="ctr"/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84176" cy="1584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69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" y="123035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eviews.123rf.com/images/oksanaok/oksanaok1203/oksanaok120300006/12629910-Smiling-money-purse-showing-thumbs-up-contours-Vector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32942" y="2145178"/>
            <a:ext cx="361105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232" y="5403298"/>
            <a:ext cx="44720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Остаток на начало года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3654" y="3792680"/>
            <a:ext cx="390696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792" y="2242013"/>
            <a:ext cx="398949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ленские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от заработной платы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500131" y="239099"/>
            <a:ext cx="3486639" cy="792088"/>
          </a:xfrm>
          <a:prstGeom prst="wedgeRectCallout">
            <a:avLst>
              <a:gd name="adj1" fmla="val -19597"/>
              <a:gd name="adj2" fmla="val 192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Бюджет ППО ИГК</a:t>
            </a:r>
          </a:p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847290" y="3848343"/>
            <a:ext cx="1056844" cy="8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решение 11"/>
          <p:cNvSpPr/>
          <p:nvPr/>
        </p:nvSpPr>
        <p:spPr>
          <a:xfrm>
            <a:off x="1088611" y="485867"/>
            <a:ext cx="2759185" cy="115212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Доходы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092476" y="2344443"/>
            <a:ext cx="1495748" cy="5710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667507" y="4576333"/>
            <a:ext cx="1762848" cy="8911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razukraska.ru/wp-content/gallery/kopilka/kopilk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307983" cy="331236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cbg.ru/News/profsojuz-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" y="123035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4114" y="1984017"/>
            <a:ext cx="44149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в обком ПО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67544" y="947493"/>
            <a:ext cx="3486639" cy="792088"/>
          </a:xfrm>
          <a:prstGeom prst="wedgeRectCallout">
            <a:avLst>
              <a:gd name="adj1" fmla="val -19597"/>
              <a:gd name="adj2" fmla="val 192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Бюджет ППО ИГК</a:t>
            </a:r>
          </a:p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363291" y="2507237"/>
            <a:ext cx="2064693" cy="7202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решение 11"/>
          <p:cNvSpPr/>
          <p:nvPr/>
        </p:nvSpPr>
        <p:spPr>
          <a:xfrm>
            <a:off x="4445822" y="-14915"/>
            <a:ext cx="4230634" cy="180421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Расходы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559930" y="3749288"/>
            <a:ext cx="1608288" cy="8357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373199" y="3082263"/>
            <a:ext cx="1982777" cy="4692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493533" y="3696313"/>
            <a:ext cx="1862443" cy="3199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90897" y="4186100"/>
            <a:ext cx="1608288" cy="9621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27853" y="4638018"/>
            <a:ext cx="1534376" cy="1236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601513" y="2668400"/>
            <a:ext cx="42942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Культмасс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37032" y="3344354"/>
            <a:ext cx="44569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Мат.помощ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членам ППО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98944" y="4183317"/>
            <a:ext cx="427349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Премии членов ППО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94115" y="4994889"/>
            <a:ext cx="44487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Командировки, поездки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5805264"/>
            <a:ext cx="463081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Хозяйственные расходы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" y="123035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580" y="4980187"/>
            <a:ext cx="378127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Остаток на начало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47543,22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249" y="3702548"/>
            <a:ext cx="3794606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обкома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6000,00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357" y="2217592"/>
            <a:ext cx="3989498" cy="126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ленские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от заработной платы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117939,00</a:t>
            </a:r>
            <a:endPara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430209" y="4057049"/>
            <a:ext cx="1168654" cy="200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решение 11"/>
          <p:cNvSpPr/>
          <p:nvPr/>
        </p:nvSpPr>
        <p:spPr>
          <a:xfrm>
            <a:off x="926736" y="196083"/>
            <a:ext cx="2759185" cy="129439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Доходы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4092855" y="4980187"/>
            <a:ext cx="1688080" cy="8970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5978273" y="3347118"/>
            <a:ext cx="3096344" cy="1308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1711482,22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092855" y="2361090"/>
            <a:ext cx="1688080" cy="7928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решение 34"/>
          <p:cNvSpPr/>
          <p:nvPr/>
        </p:nvSpPr>
        <p:spPr>
          <a:xfrm>
            <a:off x="5598863" y="1437871"/>
            <a:ext cx="3320048" cy="169336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Бюджет ППО ИГК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5004048" y="151920"/>
            <a:ext cx="2877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2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bg.ru/News/profsojuz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0" y="123035"/>
            <a:ext cx="975519" cy="9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1360" y="1080776"/>
            <a:ext cx="441497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в обком ПО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35381,71</a:t>
            </a:r>
            <a:endParaRPr lang="ru-R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23526" y="1628800"/>
            <a:ext cx="3486639" cy="2531779"/>
          </a:xfrm>
          <a:prstGeom prst="wedgeRectCallout">
            <a:avLst>
              <a:gd name="adj1" fmla="val -19597"/>
              <a:gd name="adj2" fmla="val 50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Бюджет ППО ИГК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1711482,22</a:t>
            </a:r>
            <a:endParaRPr lang="ru-RU" sz="3200" b="1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4535519" y="29067"/>
            <a:ext cx="4230634" cy="107684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Расходы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477553" y="2060020"/>
            <a:ext cx="44466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Культмасс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67970,29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2373" y="3040126"/>
            <a:ext cx="44569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Мат.помощ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членам ППО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459683" y="3994233"/>
            <a:ext cx="44466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Премии членов ППО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16000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55234" y="4968170"/>
            <a:ext cx="44487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Командировки, поездки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787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55976" y="5975470"/>
            <a:ext cx="46308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Хозяйственные расходы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-48471" y="4640335"/>
            <a:ext cx="4230634" cy="2011372"/>
          </a:xfrm>
          <a:prstGeom prst="flowChartDecis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Остаток на конец года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48465,26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05268" y="371680"/>
            <a:ext cx="2877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1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1802</TotalTime>
  <Words>743</Words>
  <Application>Microsoft Office PowerPoint</Application>
  <PresentationFormat>Экран (4:3)</PresentationFormat>
  <Paragraphs>378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Новгородова Ю.С.</cp:lastModifiedBy>
  <cp:revision>87</cp:revision>
  <cp:lastPrinted>2017-08-18T03:05:09Z</cp:lastPrinted>
  <dcterms:created xsi:type="dcterms:W3CDTF">2013-09-04T14:42:32Z</dcterms:created>
  <dcterms:modified xsi:type="dcterms:W3CDTF">2019-12-30T10:26:29Z</dcterms:modified>
</cp:coreProperties>
</file>